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2" r:id="rId2"/>
    <p:sldId id="297" r:id="rId3"/>
    <p:sldId id="299" r:id="rId4"/>
    <p:sldId id="263" r:id="rId5"/>
    <p:sldId id="264" r:id="rId6"/>
    <p:sldId id="266" r:id="rId7"/>
    <p:sldId id="313" r:id="rId8"/>
    <p:sldId id="271" r:id="rId9"/>
    <p:sldId id="323" r:id="rId10"/>
    <p:sldId id="269" r:id="rId11"/>
    <p:sldId id="270" r:id="rId12"/>
    <p:sldId id="274" r:id="rId13"/>
    <p:sldId id="278" r:id="rId14"/>
    <p:sldId id="284" r:id="rId15"/>
    <p:sldId id="342" r:id="rId16"/>
    <p:sldId id="343" r:id="rId17"/>
    <p:sldId id="314" r:id="rId18"/>
    <p:sldId id="286" r:id="rId19"/>
    <p:sldId id="322" r:id="rId20"/>
    <p:sldId id="315" r:id="rId21"/>
    <p:sldId id="332" r:id="rId22"/>
    <p:sldId id="289" r:id="rId23"/>
    <p:sldId id="309" r:id="rId24"/>
    <p:sldId id="333" r:id="rId25"/>
    <p:sldId id="335" r:id="rId26"/>
    <p:sldId id="336" r:id="rId27"/>
    <p:sldId id="334" r:id="rId28"/>
    <p:sldId id="316" r:id="rId29"/>
    <p:sldId id="324" r:id="rId30"/>
    <p:sldId id="300" r:id="rId31"/>
    <p:sldId id="302" r:id="rId32"/>
    <p:sldId id="303" r:id="rId33"/>
    <p:sldId id="306" r:id="rId34"/>
    <p:sldId id="301" r:id="rId35"/>
    <p:sldId id="307" r:id="rId36"/>
    <p:sldId id="340" r:id="rId37"/>
    <p:sldId id="311" r:id="rId38"/>
    <p:sldId id="310" r:id="rId39"/>
    <p:sldId id="344" r:id="rId40"/>
    <p:sldId id="325" r:id="rId41"/>
    <p:sldId id="326" r:id="rId42"/>
    <p:sldId id="327" r:id="rId43"/>
    <p:sldId id="330" r:id="rId44"/>
    <p:sldId id="328" r:id="rId45"/>
    <p:sldId id="329" r:id="rId46"/>
    <p:sldId id="341" r:id="rId47"/>
    <p:sldId id="317" r:id="rId48"/>
    <p:sldId id="318" r:id="rId49"/>
    <p:sldId id="319" r:id="rId50"/>
    <p:sldId id="320" r:id="rId51"/>
    <p:sldId id="32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Sheet1!$A$2:$A$4</c:f>
              <c:strCache>
                <c:ptCount val="3"/>
                <c:pt idx="0">
                  <c:v>PID</c:v>
                </c:pt>
                <c:pt idx="1">
                  <c:v>DMC</c:v>
                </c:pt>
                <c:pt idx="2">
                  <c:v>RL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0.64</c:v>
                </c:pt>
                <c:pt idx="1">
                  <c:v>0.6</c:v>
                </c:pt>
                <c:pt idx="2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42276312"/>
        <c:axId val="-2042337352"/>
      </c:barChart>
      <c:catAx>
        <c:axId val="-2042276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042337352"/>
        <c:crosses val="autoZero"/>
        <c:auto val="1"/>
        <c:lblAlgn val="ctr"/>
        <c:lblOffset val="100"/>
        <c:noMultiLvlLbl val="0"/>
      </c:catAx>
      <c:valAx>
        <c:axId val="-2042337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0422763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DMC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Sheet1!$B$1:$B$1</c:f>
              <c:strCache>
                <c:ptCount val="1"/>
                <c:pt idx="0">
                  <c:v>First 20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RL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Sheet1!$B$1:$B$1</c:f>
              <c:strCache>
                <c:ptCount val="1"/>
                <c:pt idx="0">
                  <c:v>First 20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2092312"/>
        <c:axId val="-2092646280"/>
      </c:barChart>
      <c:catAx>
        <c:axId val="-2112092312"/>
        <c:scaling>
          <c:orientation val="minMax"/>
        </c:scaling>
        <c:delete val="1"/>
        <c:axPos val="b"/>
        <c:majorTickMark val="out"/>
        <c:minorTickMark val="none"/>
        <c:tickLblPos val="nextTo"/>
        <c:crossAx val="-2092646280"/>
        <c:crosses val="autoZero"/>
        <c:auto val="1"/>
        <c:lblAlgn val="ctr"/>
        <c:lblOffset val="100"/>
        <c:noMultiLvlLbl val="0"/>
      </c:catAx>
      <c:valAx>
        <c:axId val="-2092646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800"/>
            </a:pPr>
            <a:endParaRPr lang="en-US"/>
          </a:p>
        </c:txPr>
        <c:crossAx val="-21120923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9AAD-B7F8-8A43-9629-DD33EF6FBF2B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0827-A559-E84B-BAF1-9C320FC2D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7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Allowed for training of large and</a:t>
            </a:r>
            <a:r>
              <a:rPr lang="en-US" baseline="0" dirty="0" smtClean="0"/>
              <a:t> expressive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0827-A559-E84B-BAF1-9C320FC2D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8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Reward is negative distance squared, so closer is higher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0827-A559-E84B-BAF1-9C320FC2D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8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simulation, a very strong comparison point – model matches the problem</a:t>
            </a:r>
            <a:r>
              <a:rPr lang="en-US" baseline="0" dirty="0" smtClean="0"/>
              <a:t> exactly</a:t>
            </a:r>
          </a:p>
          <a:p>
            <a:r>
              <a:rPr lang="en-US" baseline="0" dirty="0" smtClean="0"/>
              <a:t>Forced to re-solve an optimization problem every </a:t>
            </a:r>
            <a:r>
              <a:rPr lang="en-US" baseline="0" dirty="0" err="1" smtClean="0"/>
              <a:t>timestep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0827-A559-E84B-BAF1-9C320FC2D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1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Value function is useful for POLICY CREATION or POLICY 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D51FA-4265-A543-BE1F-CFC16874637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4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3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3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3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5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2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6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7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F3732-5682-394E-84CE-5BAA189D5BD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E82AD-2267-A547-941E-AEA5AE205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8.emf"/><Relationship Id="rId5" Type="http://schemas.openxmlformats.org/officeDocument/2006/relationships/image" Target="../media/image12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1406" y="0"/>
            <a:ext cx="932540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G_09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06" y="10193"/>
            <a:ext cx="9325406" cy="6216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75063"/>
            <a:ext cx="9144000" cy="1470025"/>
          </a:xfrm>
        </p:spPr>
        <p:txBody>
          <a:bodyPr>
            <a:noAutofit/>
          </a:bodyPr>
          <a:lstStyle/>
          <a:p>
            <a:r>
              <a:rPr lang="en-US" b="1" dirty="0" smtClean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Reinforcement Learning:</a:t>
            </a:r>
            <a:br>
              <a:rPr lang="en-US" b="1" dirty="0" smtClean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b="1" dirty="0" smtClean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Process Control Through Experience</a:t>
            </a:r>
            <a:r>
              <a:rPr lang="en-US" sz="6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/>
            </a:r>
            <a:br>
              <a:rPr lang="en-US" sz="6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Gavin Taylor, USNA</a:t>
            </a:r>
            <a:endParaRPr lang="en-US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Decision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</a:p>
          <a:p>
            <a:r>
              <a:rPr lang="en-US" dirty="0" smtClean="0">
                <a:latin typeface="Calibri" charset="0"/>
              </a:rPr>
              <a:t>Policy</a:t>
            </a:r>
            <a:endParaRPr lang="en-US" dirty="0" smtClean="0">
              <a:latin typeface="Times"/>
              <a:cs typeface="Time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" y="1738671"/>
            <a:ext cx="3438074" cy="431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573" y="2347686"/>
            <a:ext cx="177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Decision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</a:p>
          <a:p>
            <a:r>
              <a:rPr lang="en-US" dirty="0" smtClean="0">
                <a:latin typeface="Calibri" charset="0"/>
              </a:rPr>
              <a:t>Policy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Calibri" charset="0"/>
              </a:rPr>
              <a:t>Value (</a:t>
            </a:r>
            <a:r>
              <a:rPr lang="en-US" dirty="0" smtClean="0">
                <a:solidFill>
                  <a:srgbClr val="004590"/>
                </a:solidFill>
                <a:latin typeface="Calibri" charset="0"/>
              </a:rPr>
              <a:t>Bellman equation</a:t>
            </a:r>
            <a:r>
              <a:rPr lang="en-US" dirty="0" smtClean="0">
                <a:latin typeface="Calibri" charset="0"/>
              </a:rPr>
              <a:t>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" y="1738671"/>
            <a:ext cx="3438074" cy="431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573" y="2347686"/>
            <a:ext cx="17780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3475562"/>
            <a:ext cx="797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0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statechain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93" y="115743"/>
            <a:ext cx="3958017" cy="3153714"/>
          </a:xfrm>
          <a:prstGeom prst="rect">
            <a:avLst/>
          </a:prstGeom>
        </p:spPr>
      </p:pic>
      <p:pic>
        <p:nvPicPr>
          <p:cNvPr id="5" name="Picture 4" descr="50statecha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93" y="3519628"/>
            <a:ext cx="4048632" cy="32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0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Decision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</a:p>
          <a:p>
            <a:r>
              <a:rPr lang="en-US" dirty="0" smtClean="0">
                <a:latin typeface="Calibri" charset="0"/>
              </a:rPr>
              <a:t>Policy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Calibri" charset="0"/>
              </a:rPr>
              <a:t>Value (</a:t>
            </a:r>
            <a:r>
              <a:rPr lang="en-US" dirty="0" smtClean="0">
                <a:solidFill>
                  <a:srgbClr val="004590"/>
                </a:solidFill>
                <a:latin typeface="Calibri" charset="0"/>
              </a:rPr>
              <a:t>Bellman equation</a:t>
            </a:r>
            <a:r>
              <a:rPr lang="en-US" dirty="0" smtClean="0">
                <a:latin typeface="Calibri" charset="0"/>
              </a:rPr>
              <a:t>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" y="1738671"/>
            <a:ext cx="3438074" cy="431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573" y="2347686"/>
            <a:ext cx="1778000" cy="317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5087625"/>
            <a:ext cx="3352800" cy="495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3475562"/>
            <a:ext cx="797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Improvement</a:t>
            </a:r>
            <a:endParaRPr lang="en-US" dirty="0"/>
          </a:p>
        </p:txBody>
      </p:sp>
      <p:sp>
        <p:nvSpPr>
          <p:cNvPr id="6" name="Curved Down Arrow 5"/>
          <p:cNvSpPr/>
          <p:nvPr/>
        </p:nvSpPr>
        <p:spPr>
          <a:xfrm>
            <a:off x="2171413" y="2585017"/>
            <a:ext cx="4865191" cy="88077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4" y="3899031"/>
            <a:ext cx="790838" cy="6326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8712" y="2061797"/>
            <a:ext cx="143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(</a:t>
            </a:r>
            <a:r>
              <a:rPr lang="en-US" sz="2800" i="1" dirty="0" err="1" smtClean="0"/>
              <a:t>s,a,r,s</a:t>
            </a:r>
            <a:r>
              <a:rPr lang="en-US" sz="2800" i="1" dirty="0" smtClean="0"/>
              <a:t>’)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5287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Improvement</a:t>
            </a:r>
            <a:endParaRPr lang="en-US" dirty="0"/>
          </a:p>
        </p:txBody>
      </p:sp>
      <p:sp>
        <p:nvSpPr>
          <p:cNvPr id="6" name="Curved Down Arrow 5"/>
          <p:cNvSpPr/>
          <p:nvPr/>
        </p:nvSpPr>
        <p:spPr>
          <a:xfrm>
            <a:off x="2171413" y="2585017"/>
            <a:ext cx="4865191" cy="88077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4" y="3899031"/>
            <a:ext cx="790838" cy="63267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89" y="3638729"/>
            <a:ext cx="1806238" cy="892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8712" y="2061797"/>
            <a:ext cx="143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(</a:t>
            </a:r>
            <a:r>
              <a:rPr lang="en-US" sz="2800" i="1" dirty="0" err="1" smtClean="0"/>
              <a:t>s,a,r,s</a:t>
            </a:r>
            <a:r>
              <a:rPr lang="en-US" sz="2800" i="1" dirty="0" smtClean="0"/>
              <a:t>’)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8706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Improvement</a:t>
            </a:r>
            <a:endParaRPr lang="en-US" dirty="0"/>
          </a:p>
        </p:txBody>
      </p:sp>
      <p:sp>
        <p:nvSpPr>
          <p:cNvPr id="6" name="Curved Down Arrow 5"/>
          <p:cNvSpPr/>
          <p:nvPr/>
        </p:nvSpPr>
        <p:spPr>
          <a:xfrm>
            <a:off x="2171413" y="2585017"/>
            <a:ext cx="4865191" cy="88077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2068987" y="4943117"/>
            <a:ext cx="4824221" cy="91919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4" y="3899031"/>
            <a:ext cx="790838" cy="63267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89" y="3638729"/>
            <a:ext cx="1806238" cy="892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8712" y="2061797"/>
            <a:ext cx="143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(</a:t>
            </a:r>
            <a:r>
              <a:rPr lang="en-US" sz="2800" i="1" dirty="0" err="1" smtClean="0"/>
              <a:t>s,a,r,s</a:t>
            </a:r>
            <a:r>
              <a:rPr lang="en-US" sz="2800" i="1" dirty="0" smtClean="0"/>
              <a:t>’)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27572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Mathematically, what is RL?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makes RL hard?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BFBFBF"/>
                </a:solidFill>
              </a:rPr>
              <a:t>What has changed in the last few years?</a:t>
            </a:r>
          </a:p>
          <a:p>
            <a:endParaRPr lang="en-US" dirty="0">
              <a:solidFill>
                <a:srgbClr val="BFBFBF"/>
              </a:solidFill>
            </a:endParaRPr>
          </a:p>
          <a:p>
            <a:r>
              <a:rPr lang="en-US" dirty="0" smtClean="0">
                <a:solidFill>
                  <a:srgbClr val="BFBFBF"/>
                </a:solidFill>
              </a:rPr>
              <a:t>Results </a:t>
            </a:r>
            <a:r>
              <a:rPr lang="en-US" dirty="0" smtClean="0">
                <a:solidFill>
                  <a:srgbClr val="BFBFBF"/>
                </a:solidFill>
              </a:rPr>
              <a:t>from application to process </a:t>
            </a:r>
            <a:r>
              <a:rPr lang="en-US" dirty="0" smtClean="0">
                <a:solidFill>
                  <a:srgbClr val="BFBFBF"/>
                </a:solidFill>
              </a:rPr>
              <a:t>control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9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phago-977x5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7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4508" y="5530442"/>
            <a:ext cx="369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Credit Assignment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6301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Improvement</a:t>
            </a:r>
            <a:endParaRPr lang="en-US" dirty="0"/>
          </a:p>
        </p:txBody>
      </p:sp>
      <p:sp>
        <p:nvSpPr>
          <p:cNvPr id="6" name="Curved Down Arrow 5"/>
          <p:cNvSpPr/>
          <p:nvPr/>
        </p:nvSpPr>
        <p:spPr>
          <a:xfrm>
            <a:off x="2171413" y="2585017"/>
            <a:ext cx="4865191" cy="88077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2068987" y="4943117"/>
            <a:ext cx="4824221" cy="91919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4" y="3899031"/>
            <a:ext cx="790838" cy="63267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89" y="3638729"/>
            <a:ext cx="1806238" cy="892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8712" y="2061797"/>
            <a:ext cx="143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(</a:t>
            </a:r>
            <a:r>
              <a:rPr lang="en-US" sz="2800" i="1" dirty="0" err="1" smtClean="0"/>
              <a:t>s,a,r,s</a:t>
            </a:r>
            <a:r>
              <a:rPr lang="en-US" sz="2800" i="1" dirty="0" smtClean="0"/>
              <a:t>’)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13910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5" y="0"/>
            <a:ext cx="54247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52" y="109747"/>
            <a:ext cx="3711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 flow of Chemical A</a:t>
            </a:r>
          </a:p>
          <a:p>
            <a:endParaRPr lang="en-US" sz="2400" dirty="0" smtClean="0"/>
          </a:p>
          <a:p>
            <a:r>
              <a:rPr lang="en-US" sz="2400" dirty="0" smtClean="0"/>
              <a:t>Controllable concentration</a:t>
            </a:r>
          </a:p>
          <a:p>
            <a:r>
              <a:rPr lang="en-US" sz="2400" dirty="0" smtClean="0"/>
              <a:t>of Chemical 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5452" y="1933661"/>
            <a:ext cx="2843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Injection of heat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hrough steam jacket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24962" y="4444533"/>
            <a:ext cx="2296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Concentration of</a:t>
            </a:r>
          </a:p>
          <a:p>
            <a:r>
              <a:rPr lang="en-US" sz="2400" dirty="0" smtClean="0"/>
              <a:t>Chemical C</a:t>
            </a:r>
          </a:p>
          <a:p>
            <a:endParaRPr lang="en-US" sz="2400" dirty="0"/>
          </a:p>
          <a:p>
            <a:r>
              <a:rPr lang="en-US" sz="2400" dirty="0" smtClean="0"/>
              <a:t>Temperature of</a:t>
            </a:r>
          </a:p>
          <a:p>
            <a:r>
              <a:rPr lang="en-US" sz="2400" dirty="0" smtClean="0"/>
              <a:t>solution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106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Mathematically, what is RL?</a:t>
            </a: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r>
              <a:rPr lang="en-US" dirty="0" smtClean="0">
                <a:solidFill>
                  <a:srgbClr val="BFBFBF"/>
                </a:solidFill>
              </a:rPr>
              <a:t>What makes RL hard?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has changed in the last few years?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BFBFBF"/>
                </a:solidFill>
              </a:rPr>
              <a:t>Results </a:t>
            </a:r>
            <a:r>
              <a:rPr lang="en-US" dirty="0" smtClean="0">
                <a:solidFill>
                  <a:srgbClr val="BFBFBF"/>
                </a:solidFill>
              </a:rPr>
              <a:t>from application to process </a:t>
            </a:r>
            <a:r>
              <a:rPr lang="en-US" dirty="0" smtClean="0">
                <a:solidFill>
                  <a:srgbClr val="BFBFBF"/>
                </a:solidFill>
              </a:rPr>
              <a:t>control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9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3837" y="1577199"/>
            <a:ext cx="4394036" cy="30929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Network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50670" y="2314591"/>
            <a:ext cx="1198374" cy="15874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State 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>
            <a:off x="1649044" y="3108312"/>
            <a:ext cx="624793" cy="15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139029" y="1874204"/>
            <a:ext cx="1331526" cy="8500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39029" y="3235108"/>
            <a:ext cx="1331526" cy="8500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4" idx="3"/>
            <a:endCxn id="8" idx="1"/>
          </p:cNvCxnSpPr>
          <p:nvPr/>
        </p:nvCxnSpPr>
        <p:spPr>
          <a:xfrm flipV="1">
            <a:off x="6667873" y="2299229"/>
            <a:ext cx="471156" cy="82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9" idx="1"/>
          </p:cNvCxnSpPr>
          <p:nvPr/>
        </p:nvCxnSpPr>
        <p:spPr>
          <a:xfrm>
            <a:off x="6667873" y="3123674"/>
            <a:ext cx="471156" cy="536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27" y="2069399"/>
            <a:ext cx="800100" cy="469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884" y="3366593"/>
            <a:ext cx="876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umm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224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518141"/>
            <a:ext cx="5594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“Summit” at Oak Ridge National Labs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200 </a:t>
            </a:r>
            <a:r>
              <a:rPr lang="en-US" sz="2000" dirty="0" err="1" smtClean="0">
                <a:solidFill>
                  <a:schemeClr val="bg1"/>
                </a:solidFill>
              </a:rPr>
              <a:t>petaflops</a:t>
            </a:r>
            <a:r>
              <a:rPr lang="en-US" sz="2000" dirty="0" smtClean="0">
                <a:solidFill>
                  <a:schemeClr val="bg1"/>
                </a:solidFill>
              </a:rPr>
              <a:t> (200,000 trillion calculations/second)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27,608 NVIDIA V100 GPUs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94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comparison, RL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Requires no initial understanding of problem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Not dependent on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46089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comparison, RL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Requires no initial understanding of problem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Not dependent on model accuracy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✗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Little chance for human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34316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comparison, RL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Requires no initial understanding of problem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Not dependent on model accuracy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Fast at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✗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Little chance for human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96208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comparison, RL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Requires no initial understanding of problem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Not dependent on model accuracy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Fast at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✗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Little chance for human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  <a:p>
            <a:pPr>
              <a:buFont typeface="Lucida Grande"/>
              <a:buChar char="✗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Requires a large amount of training data (probably from simulator)</a:t>
            </a:r>
          </a:p>
          <a:p>
            <a:pPr>
              <a:buFont typeface="Lucida Grande"/>
              <a:buChar char="✗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Requires large amount of computation at training time</a:t>
            </a:r>
          </a:p>
        </p:txBody>
      </p:sp>
    </p:spTree>
    <p:extLst>
      <p:ext uri="{BB962C8B-B14F-4D97-AF65-F5344CB8AC3E}">
        <p14:creationId xmlns:p14="http://schemas.microsoft.com/office/powerpoint/2010/main" val="303131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comparison, RL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Requires no initial understanding of problem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Not dependent on model accuracy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Fast at deployment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008000"/>
                </a:solidFill>
              </a:rPr>
              <a:t>Can re-train and chase moving optimum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✗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Little chance for human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  <a:p>
            <a:pPr>
              <a:buFont typeface="Lucida Grande"/>
              <a:buChar char="✗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Requires a large amount of training data (probably from simulator)</a:t>
            </a:r>
          </a:p>
          <a:p>
            <a:pPr>
              <a:buFont typeface="Lucida Grande"/>
              <a:buChar char="✗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Requires large amount of computation at training time</a:t>
            </a:r>
          </a:p>
        </p:txBody>
      </p:sp>
    </p:spTree>
    <p:extLst>
      <p:ext uri="{BB962C8B-B14F-4D97-AF65-F5344CB8AC3E}">
        <p14:creationId xmlns:p14="http://schemas.microsoft.com/office/powerpoint/2010/main" val="236174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Mathematically, what is RL?</a:t>
            </a: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r>
              <a:rPr lang="en-US" dirty="0" smtClean="0">
                <a:solidFill>
                  <a:srgbClr val="BFBFBF"/>
                </a:solidFill>
              </a:rPr>
              <a:t>What makes RL hard?</a:t>
            </a: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r>
              <a:rPr lang="en-US" dirty="0" smtClean="0">
                <a:solidFill>
                  <a:srgbClr val="BFBFBF"/>
                </a:solidFill>
              </a:rPr>
              <a:t>What has changed in the last few years?</a:t>
            </a:r>
          </a:p>
          <a:p>
            <a:endParaRPr lang="en-US" dirty="0"/>
          </a:p>
          <a:p>
            <a:r>
              <a:rPr lang="en-US" dirty="0" smtClean="0"/>
              <a:t>Results </a:t>
            </a:r>
            <a:r>
              <a:rPr lang="en-US" dirty="0" smtClean="0"/>
              <a:t>from application to process </a:t>
            </a:r>
            <a:r>
              <a:rPr lang="en-US" dirty="0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9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endParaRPr lang="en-US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endParaRPr lang="en-US" dirty="0" smtClean="0">
              <a:solidFill>
                <a:srgbClr val="BFBFBF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Results </a:t>
            </a:r>
            <a:r>
              <a:rPr lang="en-US" dirty="0" smtClean="0"/>
              <a:t>from application to process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12" name="Picture 11" descr="AdamThomas_ChemEngAwar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6" y="863258"/>
            <a:ext cx="3552820" cy="3347830"/>
          </a:xfrm>
          <a:prstGeom prst="rect">
            <a:avLst/>
          </a:prstGeom>
        </p:spPr>
      </p:pic>
      <p:pic>
        <p:nvPicPr>
          <p:cNvPr id="13" name="Picture 12" descr="KrugBishop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13" t="12675"/>
          <a:stretch/>
        </p:blipFill>
        <p:spPr>
          <a:xfrm>
            <a:off x="4051148" y="863258"/>
            <a:ext cx="4726694" cy="3347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475" y="2924"/>
            <a:ext cx="28046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Tom Adams</a:t>
            </a:r>
            <a:r>
              <a:rPr lang="en-US" sz="2800" dirty="0" smtClean="0"/>
              <a:t>,</a:t>
            </a:r>
          </a:p>
          <a:p>
            <a:pPr algn="ctr"/>
            <a:r>
              <a:rPr lang="en-US" sz="2400" dirty="0" smtClean="0"/>
              <a:t>McMaster University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90612" y="0"/>
            <a:ext cx="50233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Chesley</a:t>
            </a:r>
            <a:r>
              <a:rPr lang="en-US" sz="2800" b="1" dirty="0" smtClean="0"/>
              <a:t> Krug </a:t>
            </a:r>
            <a:r>
              <a:rPr lang="en-US" sz="2800" dirty="0" smtClean="0"/>
              <a:t>and</a:t>
            </a:r>
            <a:r>
              <a:rPr lang="en-US" sz="2800" b="1" dirty="0" smtClean="0"/>
              <a:t> Patrick Bishop</a:t>
            </a:r>
            <a:r>
              <a:rPr lang="en-US" sz="2800" dirty="0" smtClean="0"/>
              <a:t>,</a:t>
            </a:r>
          </a:p>
          <a:p>
            <a:pPr algn="ctr"/>
            <a:r>
              <a:rPr lang="en-US" sz="2400" dirty="0" smtClean="0"/>
              <a:t>US Naval Academy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007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1898"/>
            <a:ext cx="4038600" cy="6205028"/>
          </a:xfrm>
        </p:spPr>
        <p:txBody>
          <a:bodyPr/>
          <a:lstStyle/>
          <a:p>
            <a:r>
              <a:rPr lang="en-US" dirty="0" smtClean="0"/>
              <a:t>What if your model is wrong?</a:t>
            </a:r>
          </a:p>
          <a:p>
            <a:endParaRPr lang="en-US" dirty="0" smtClean="0"/>
          </a:p>
          <a:p>
            <a:r>
              <a:rPr lang="en-US" dirty="0" smtClean="0"/>
              <a:t>What if computing your controller’s solution is slow?</a:t>
            </a:r>
          </a:p>
          <a:p>
            <a:endParaRPr lang="en-US" dirty="0" smtClean="0"/>
          </a:p>
          <a:p>
            <a:r>
              <a:rPr lang="en-US" dirty="0" smtClean="0"/>
              <a:t>What if reality changes as system ages?</a:t>
            </a:r>
            <a:endParaRPr lang="en-US" dirty="0"/>
          </a:p>
        </p:txBody>
      </p:sp>
      <p:pic>
        <p:nvPicPr>
          <p:cNvPr id="5" name="Picture 4" descr="c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24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5" y="0"/>
            <a:ext cx="54247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52" y="109747"/>
            <a:ext cx="3711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 flow of Chemical A</a:t>
            </a:r>
          </a:p>
          <a:p>
            <a:endParaRPr lang="en-US" sz="2400" dirty="0" smtClean="0"/>
          </a:p>
          <a:p>
            <a:r>
              <a:rPr lang="en-US" sz="2400" dirty="0" smtClean="0"/>
              <a:t>Controllable concentration</a:t>
            </a:r>
          </a:p>
          <a:p>
            <a:r>
              <a:rPr lang="en-US" sz="2400" dirty="0" smtClean="0"/>
              <a:t>of Chemical 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5452" y="1933661"/>
            <a:ext cx="2843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Injection of heat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hrough steam jacket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24962" y="4444533"/>
            <a:ext cx="2296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Concentration of</a:t>
            </a:r>
          </a:p>
          <a:p>
            <a:r>
              <a:rPr lang="en-US" sz="2400" dirty="0" smtClean="0"/>
              <a:t>Chemical C</a:t>
            </a:r>
          </a:p>
          <a:p>
            <a:endParaRPr lang="en-US" sz="2400" dirty="0"/>
          </a:p>
          <a:p>
            <a:r>
              <a:rPr lang="en-US" sz="2400" dirty="0" smtClean="0"/>
              <a:t>Temperature of</a:t>
            </a:r>
          </a:p>
          <a:p>
            <a:r>
              <a:rPr lang="en-US" sz="2400" dirty="0" smtClean="0"/>
              <a:t>solution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774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4962" y="4444533"/>
            <a:ext cx="229687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5" y="0"/>
            <a:ext cx="54247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52" y="109747"/>
            <a:ext cx="3711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 flow of Chemical A</a:t>
            </a:r>
          </a:p>
          <a:p>
            <a:endParaRPr lang="en-US" sz="2400" dirty="0" smtClean="0"/>
          </a:p>
          <a:p>
            <a:r>
              <a:rPr lang="en-US" sz="2400" dirty="0" smtClean="0"/>
              <a:t>Controllable concentration</a:t>
            </a:r>
          </a:p>
          <a:p>
            <a:r>
              <a:rPr lang="en-US" sz="2400" dirty="0" smtClean="0"/>
              <a:t>of Chemical 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5452" y="1933661"/>
            <a:ext cx="2843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Injection of heat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hrough steam jacket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24962" y="4444533"/>
            <a:ext cx="2296873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Concentration of</a:t>
            </a:r>
          </a:p>
          <a:p>
            <a:r>
              <a:rPr lang="en-US" sz="2400" dirty="0" smtClean="0"/>
              <a:t>Chemical C</a:t>
            </a:r>
          </a:p>
          <a:p>
            <a:endParaRPr lang="en-US" sz="2400" dirty="0"/>
          </a:p>
          <a:p>
            <a:r>
              <a:rPr lang="en-US" sz="2400" dirty="0" smtClean="0"/>
              <a:t>Temperature of</a:t>
            </a:r>
          </a:p>
          <a:p>
            <a:r>
              <a:rPr lang="en-US" sz="2400" dirty="0" smtClean="0"/>
              <a:t>solution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32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452" y="880248"/>
            <a:ext cx="3463498" cy="1884410"/>
          </a:xfrm>
          <a:prstGeom prst="rect">
            <a:avLst/>
          </a:prstGeom>
          <a:solidFill>
            <a:srgbClr val="C6D9F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5" y="0"/>
            <a:ext cx="54247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52" y="109747"/>
            <a:ext cx="3711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Constant flow of Chemical A</a:t>
            </a:r>
          </a:p>
          <a:p>
            <a:endParaRPr lang="en-US" sz="2400" dirty="0" smtClean="0"/>
          </a:p>
          <a:p>
            <a:r>
              <a:rPr lang="en-US" sz="2400" dirty="0" smtClean="0"/>
              <a:t>Controllable concentration</a:t>
            </a:r>
          </a:p>
          <a:p>
            <a:r>
              <a:rPr lang="en-US" sz="2400" dirty="0" smtClean="0"/>
              <a:t>of Chemical 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5452" y="1933661"/>
            <a:ext cx="2843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Injection of heat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hrough steam jacket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24962" y="4444533"/>
            <a:ext cx="2296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Concentration of</a:t>
            </a:r>
          </a:p>
          <a:p>
            <a:r>
              <a:rPr lang="en-US" sz="2400" dirty="0" smtClean="0"/>
              <a:t>Chemical C</a:t>
            </a:r>
          </a:p>
          <a:p>
            <a:endParaRPr lang="en-US" sz="2400" dirty="0"/>
          </a:p>
          <a:p>
            <a:r>
              <a:rPr lang="en-US" sz="2400" dirty="0" smtClean="0"/>
              <a:t>Temperature of</a:t>
            </a:r>
          </a:p>
          <a:p>
            <a:r>
              <a:rPr lang="en-US" sz="2400" dirty="0" smtClean="0"/>
              <a:t>solution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921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sts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"/>
            <a:ext cx="9144000" cy="68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2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"/>
            <a:ext cx="9144000" cy="6862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4153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Dynamic Matrix Control (DMC) w/ Perfect Control Assumption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5317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25M </a:t>
            </a:r>
            <a:r>
              <a:rPr lang="en-US" i="1" dirty="0" smtClean="0"/>
              <a:t>(</a:t>
            </a:r>
            <a:r>
              <a:rPr lang="en-US" i="1" dirty="0" err="1" smtClean="0"/>
              <a:t>s,a,r,s</a:t>
            </a:r>
            <a:r>
              <a:rPr lang="en-US" i="1" dirty="0" smtClean="0"/>
              <a:t>’) </a:t>
            </a:r>
            <a:r>
              <a:rPr lang="en-US" dirty="0" err="1" smtClean="0"/>
              <a:t>datapoints</a:t>
            </a:r>
            <a:endParaRPr lang="en-US" dirty="0" smtClean="0"/>
          </a:p>
          <a:p>
            <a:r>
              <a:rPr lang="en-US" dirty="0" smtClean="0"/>
              <a:t>3 hidden layers, 64 neurons per layer</a:t>
            </a:r>
          </a:p>
          <a:p>
            <a:r>
              <a:rPr lang="en-US" dirty="0" smtClean="0"/>
              <a:t>Proximal Policy Optimization (PPO)*,</a:t>
            </a:r>
            <a:br>
              <a:rPr lang="en-US" dirty="0" smtClean="0"/>
            </a:br>
            <a:r>
              <a:rPr lang="en-US" dirty="0" smtClean="0"/>
              <a:t>as implemented by </a:t>
            </a:r>
            <a:r>
              <a:rPr lang="en-US" dirty="0" err="1" smtClean="0"/>
              <a:t>OpenAI</a:t>
            </a:r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err="1" smtClean="0"/>
              <a:t>Nvidia</a:t>
            </a:r>
            <a:r>
              <a:rPr lang="en-US" dirty="0" smtClean="0"/>
              <a:t> P100 GPUs</a:t>
            </a:r>
          </a:p>
          <a:p>
            <a:r>
              <a:rPr lang="en-US" dirty="0" smtClean="0"/>
              <a:t>4 hours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05844" y="6464774"/>
            <a:ext cx="623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Schulman et al., Proximal Policy Optimization Algorithms,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1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verage squared, scaled distance to </a:t>
            </a:r>
            <a:r>
              <a:rPr lang="en-US" dirty="0" err="1" smtClean="0"/>
              <a:t>setpoint</a:t>
            </a:r>
            <a:r>
              <a:rPr lang="en-US" dirty="0" smtClean="0"/>
              <a:t>, first 20 </a:t>
            </a:r>
            <a:r>
              <a:rPr lang="en-US" dirty="0" err="1" smtClean="0"/>
              <a:t>timesteps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3245373"/>
              </p:ext>
            </p:extLst>
          </p:nvPr>
        </p:nvGraphicFramePr>
        <p:xfrm>
          <a:off x="0" y="1601763"/>
          <a:ext cx="9144000" cy="5256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370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wa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-1"/>
            <a:ext cx="9147047" cy="6865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553800">
            <a:off x="3949511" y="3216100"/>
            <a:ext cx="9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DMC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1888" y="1197716"/>
            <a:ext cx="1587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558ED5"/>
                </a:solidFill>
              </a:rPr>
              <a:t>3 </a:t>
            </a:r>
            <a:r>
              <a:rPr lang="en-US" sz="2800" dirty="0" smtClean="0">
                <a:solidFill>
                  <a:srgbClr val="008000"/>
                </a:solidFill>
              </a:rPr>
              <a:t>RL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Runs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2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-1"/>
            <a:ext cx="9147047" cy="6865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0479" y="3778885"/>
            <a:ext cx="9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DMC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5856" y="2583024"/>
            <a:ext cx="1587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 </a:t>
            </a:r>
            <a:r>
              <a:rPr lang="en-US" sz="2800" dirty="0" smtClean="0">
                <a:solidFill>
                  <a:srgbClr val="008000"/>
                </a:solidFill>
              </a:rPr>
              <a:t>RL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Runs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8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train a model to target an arbitrary </a:t>
            </a:r>
            <a:r>
              <a:rPr lang="en-US" dirty="0" err="1" smtClean="0"/>
              <a:t>setpoint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6985672"/>
              </p:ext>
            </p:extLst>
          </p:nvPr>
        </p:nvGraphicFramePr>
        <p:xfrm>
          <a:off x="0" y="1572902"/>
          <a:ext cx="9144000" cy="5285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69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701291-3b9f3d94-b384-11e7-8ee1-70fb1e7deb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75" y="51206"/>
            <a:ext cx="43338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endParaRPr lang="en-US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endParaRPr lang="en-US" dirty="0" smtClean="0">
              <a:solidFill>
                <a:srgbClr val="BFBFBF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Results </a:t>
            </a:r>
            <a:r>
              <a:rPr lang="en-US" dirty="0" smtClean="0"/>
              <a:t>from application to process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4880" y="169521"/>
            <a:ext cx="810933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Abdulmajid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Murad</a:t>
            </a:r>
            <a:r>
              <a:rPr lang="en-US" sz="2800" dirty="0" smtClean="0"/>
              <a:t>,</a:t>
            </a:r>
            <a:r>
              <a:rPr lang="en-US" sz="2800" b="1" dirty="0" smtClean="0"/>
              <a:t> Kerstin Bach</a:t>
            </a:r>
            <a:r>
              <a:rPr lang="en-US" sz="2800" dirty="0" smtClean="0"/>
              <a:t>,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Frank Kraemer</a:t>
            </a:r>
            <a:r>
              <a:rPr lang="en-US" sz="2800" dirty="0" smtClean="0"/>
              <a:t>,</a:t>
            </a:r>
          </a:p>
          <a:p>
            <a:pPr algn="ctr"/>
            <a:r>
              <a:rPr lang="en-US" sz="2400" dirty="0" smtClean="0"/>
              <a:t>NTNU</a:t>
            </a:r>
            <a:endParaRPr lang="en-US" sz="2400" dirty="0"/>
          </a:p>
        </p:txBody>
      </p:sp>
      <p:pic>
        <p:nvPicPr>
          <p:cNvPr id="2" name="Picture 1" descr="aamurad_180827_008-Edit_1600px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1" t="8366" r="5069"/>
          <a:stretch/>
        </p:blipFill>
        <p:spPr>
          <a:xfrm>
            <a:off x="154149" y="1180250"/>
            <a:ext cx="2903844" cy="2756154"/>
          </a:xfrm>
          <a:prstGeom prst="rect">
            <a:avLst/>
          </a:prstGeom>
        </p:spPr>
      </p:pic>
      <p:pic>
        <p:nvPicPr>
          <p:cNvPr id="4" name="Picture 3" descr="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98" y="1180250"/>
            <a:ext cx="2756154" cy="2756154"/>
          </a:xfrm>
          <a:prstGeom prst="rect">
            <a:avLst/>
          </a:prstGeom>
        </p:spPr>
      </p:pic>
      <p:pic>
        <p:nvPicPr>
          <p:cNvPr id="5" name="Picture 4" descr="frank_60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2" r="10514"/>
          <a:stretch/>
        </p:blipFill>
        <p:spPr>
          <a:xfrm>
            <a:off x="5819252" y="1180250"/>
            <a:ext cx="3213420" cy="2756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2795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Murad</a:t>
            </a:r>
            <a:r>
              <a:rPr lang="en-US" dirty="0" smtClean="0"/>
              <a:t>, Kraemer, Bach, and Taylor. </a:t>
            </a:r>
          </a:p>
          <a:p>
            <a:pPr algn="r"/>
            <a:r>
              <a:rPr lang="en-US" i="1" dirty="0" smtClean="0"/>
              <a:t>Autonomous Management of Energy-Harvesting </a:t>
            </a:r>
            <a:r>
              <a:rPr lang="en-US" i="1" dirty="0" err="1" smtClean="0"/>
              <a:t>IoT</a:t>
            </a:r>
            <a:r>
              <a:rPr lang="en-US" i="1" dirty="0" smtClean="0"/>
              <a:t> Nodes Using Deep Reinforcement Learning</a:t>
            </a:r>
            <a:r>
              <a:rPr lang="en-US" dirty="0" smtClean="0"/>
              <a:t>.  IEEE SASO,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3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7630B8-B650-9845-9009-AE362B53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1614" y="-269084"/>
            <a:ext cx="11065957" cy="75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E0D44EF-BA25-8E41-A42F-62D96613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D23315-4EC4-1C4E-AA66-375FEE95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1386" cy="7130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FE94E0-10E1-474C-99E4-C66AC0AD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43" y="148640"/>
            <a:ext cx="2253876" cy="79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1D19AD-802B-BE47-8345-47193077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183" y="3530012"/>
            <a:ext cx="2077571" cy="4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1CB6E2-D9D5-A244-8DF2-6B15CADA8385}"/>
              </a:ext>
            </a:extLst>
          </p:cNvPr>
          <p:cNvSpPr txBox="1"/>
          <p:nvPr/>
        </p:nvSpPr>
        <p:spPr>
          <a:xfrm>
            <a:off x="544224" y="161904"/>
            <a:ext cx="7835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2" algn="ctr">
              <a:buClr>
                <a:srgbClr val="002060"/>
              </a:buClr>
              <a:buSzPct val="130000"/>
            </a:pPr>
            <a:r>
              <a:rPr lang="e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</a:t>
            </a:r>
            <a:r>
              <a:rPr 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FC742F-B081-3646-B1E6-D8E12E55A818}"/>
              </a:ext>
            </a:extLst>
          </p:cNvPr>
          <p:cNvSpPr txBox="1"/>
          <p:nvPr/>
        </p:nvSpPr>
        <p:spPr>
          <a:xfrm>
            <a:off x="544224" y="1486032"/>
            <a:ext cx="8065860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338138" algn="just">
              <a:lnSpc>
                <a:spcPct val="200000"/>
              </a:lnSpc>
              <a:buClr>
                <a:srgbClr val="002060"/>
              </a:buClr>
              <a:buSzPct val="130000"/>
              <a:buFont typeface="Wingdings" panose="05000000000000000000" pitchFamily="2" charset="2"/>
              <a:buChar char=""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We want the agent to maximize the sum of the duty cycle over time:</a:t>
            </a:r>
          </a:p>
          <a:p>
            <a:pPr marL="290512" algn="just">
              <a:lnSpc>
                <a:spcPct val="200000"/>
              </a:lnSpc>
              <a:buClr>
                <a:srgbClr val="002060"/>
              </a:buClr>
              <a:buSzPct val="130000"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628650" indent="-338138" algn="just">
              <a:lnSpc>
                <a:spcPct val="200000"/>
              </a:lnSpc>
              <a:buClr>
                <a:srgbClr val="002060"/>
              </a:buClr>
              <a:buSzPct val="130000"/>
              <a:buFont typeface="Wingdings" panose="05000000000000000000" pitchFamily="2" charset="2"/>
              <a:buChar char=""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We want to minimize the occurrence of failures over time:</a:t>
            </a:r>
          </a:p>
          <a:p>
            <a:pPr marL="290512" algn="just">
              <a:lnSpc>
                <a:spcPct val="200000"/>
              </a:lnSpc>
              <a:buClr>
                <a:srgbClr val="002060"/>
              </a:buClr>
              <a:buSzPct val="130000"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28650" indent="-338138" algn="just">
              <a:lnSpc>
                <a:spcPct val="200000"/>
              </a:lnSpc>
              <a:buClr>
                <a:srgbClr val="002060"/>
              </a:buClr>
              <a:buSzPct val="130000"/>
              <a:buFont typeface="Wingdings" panose="05000000000000000000" pitchFamily="2" charset="2"/>
              <a:buChar char=""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We want to minimize the variance of the selected duty cycles </a:t>
            </a:r>
          </a:p>
          <a:p>
            <a:pPr marL="628650" indent="-338138" algn="just">
              <a:lnSpc>
                <a:spcPct val="200000"/>
              </a:lnSpc>
              <a:buClr>
                <a:srgbClr val="002060"/>
              </a:buClr>
              <a:buSzPct val="130000"/>
              <a:buFont typeface="Wingdings" panose="05000000000000000000" pitchFamily="2" charset="2"/>
              <a:buChar char=""/>
            </a:pPr>
            <a:endParaRPr lang="e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38138" algn="just">
              <a:lnSpc>
                <a:spcPct val="200000"/>
              </a:lnSpc>
              <a:buClr>
                <a:srgbClr val="002060"/>
              </a:buClr>
              <a:buSzPct val="130000"/>
              <a:buFont typeface="Wingdings" panose="05000000000000000000" pitchFamily="2" charset="2"/>
              <a:buChar char=""/>
            </a:pPr>
            <a:endParaRPr lang="e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03F7EE-B0CF-2D40-9221-214DB3E9FF07}"/>
              </a:ext>
            </a:extLst>
          </p:cNvPr>
          <p:cNvSpPr txBox="1"/>
          <p:nvPr/>
        </p:nvSpPr>
        <p:spPr>
          <a:xfrm>
            <a:off x="3316490" y="1117493"/>
            <a:ext cx="249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2" algn="just">
              <a:buClr>
                <a:srgbClr val="002060"/>
              </a:buClr>
              <a:buSzPct val="130000"/>
            </a:pPr>
            <a:r>
              <a:rPr lang="e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Objectives?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3DECEA-EE8C-9144-9BE0-51588E1D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814" y="2017155"/>
            <a:ext cx="1293972" cy="8269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0A1B608-6090-CC46-918E-C89D845F1E76}"/>
              </a:ext>
            </a:extLst>
          </p:cNvPr>
          <p:cNvGrpSpPr/>
          <p:nvPr/>
        </p:nvGrpSpPr>
        <p:grpSpPr>
          <a:xfrm>
            <a:off x="2778524" y="4197776"/>
            <a:ext cx="3965319" cy="760551"/>
            <a:chOff x="3336960" y="3161264"/>
            <a:chExt cx="3965319" cy="7605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6A33199-F320-4241-BDE7-856C905A1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527" y="3324057"/>
              <a:ext cx="2143752" cy="4349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DB557B6-9421-0740-8415-ADB8AFF8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6960" y="3161264"/>
              <a:ext cx="1821567" cy="76055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958D76-7BFB-F84F-BB13-F4A687DA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44" y="3090939"/>
            <a:ext cx="2732741" cy="767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88F4C5C-7F32-CF42-8F3C-6362648F0DD9}"/>
              </a:ext>
            </a:extLst>
          </p:cNvPr>
          <p:cNvSpPr txBox="1"/>
          <p:nvPr/>
        </p:nvSpPr>
        <p:spPr>
          <a:xfrm>
            <a:off x="646655" y="5157112"/>
            <a:ext cx="790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2" algn="just">
              <a:buClr>
                <a:srgbClr val="002060"/>
              </a:buClr>
              <a:buSzPct val="130000"/>
            </a:pPr>
            <a:r>
              <a:rPr lang="e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Combined conflicting objectives into one reward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B26997-9C5B-A34D-918A-6D7C5FB9F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740" y="5570753"/>
            <a:ext cx="6506119" cy="119812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5E8838D-F025-F74D-93F9-4BE7DB41FB06}"/>
              </a:ext>
            </a:extLst>
          </p:cNvPr>
          <p:cNvSpPr/>
          <p:nvPr/>
        </p:nvSpPr>
        <p:spPr>
          <a:xfrm>
            <a:off x="1100035" y="5618777"/>
            <a:ext cx="6786282" cy="111411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0751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386364-205A-814B-850F-E65EEB80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84" y="1110341"/>
            <a:ext cx="7175968" cy="5148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F3CB4F-1172-9743-967B-D5DE706FC176}"/>
              </a:ext>
            </a:extLst>
          </p:cNvPr>
          <p:cNvSpPr txBox="1"/>
          <p:nvPr/>
        </p:nvSpPr>
        <p:spPr>
          <a:xfrm>
            <a:off x="1925182" y="348342"/>
            <a:ext cx="4831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2" algn="ctr">
              <a:buClr>
                <a:srgbClr val="002060"/>
              </a:buClr>
              <a:buSzPct val="130000"/>
            </a:pPr>
            <a:r>
              <a:rPr lang="en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Results </a:t>
            </a:r>
          </a:p>
        </p:txBody>
      </p:sp>
    </p:spTree>
    <p:extLst>
      <p:ext uri="{BB962C8B-B14F-4D97-AF65-F5344CB8AC3E}">
        <p14:creationId xmlns:p14="http://schemas.microsoft.com/office/powerpoint/2010/main" val="1984286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386364-205A-814B-850F-E65EEB80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84" y="1110341"/>
            <a:ext cx="7175968" cy="5148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F3CB4F-1172-9743-967B-D5DE706FC176}"/>
              </a:ext>
            </a:extLst>
          </p:cNvPr>
          <p:cNvSpPr txBox="1"/>
          <p:nvPr/>
        </p:nvSpPr>
        <p:spPr>
          <a:xfrm>
            <a:off x="1925182" y="348342"/>
            <a:ext cx="4831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2" algn="ctr">
              <a:buClr>
                <a:srgbClr val="002060"/>
              </a:buClr>
              <a:buSzPct val="130000"/>
            </a:pPr>
            <a:r>
              <a:rPr lang="en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Results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075" y="202024"/>
            <a:ext cx="8312399" cy="6407053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8325" y="1544050"/>
            <a:ext cx="692253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/>
              <a:t>Thank you!</a:t>
            </a:r>
          </a:p>
          <a:p>
            <a:pPr algn="ctr"/>
            <a:endParaRPr lang="en-US" sz="8000" b="1" dirty="0"/>
          </a:p>
          <a:p>
            <a:pPr algn="ctr"/>
            <a:r>
              <a:rPr lang="en-US" sz="4000" dirty="0" smtClean="0"/>
              <a:t>Gavin Taylor, US Naval Academy</a:t>
            </a:r>
          </a:p>
          <a:p>
            <a:pPr algn="ctr"/>
            <a:r>
              <a:rPr lang="en-US" sz="4000" dirty="0" smtClean="0"/>
              <a:t>taylor@usna.edu	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46504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Mathematically, what is RL?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makes RL </a:t>
            </a:r>
            <a:r>
              <a:rPr lang="en-US" dirty="0" smtClean="0"/>
              <a:t>solvable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What makes RL hard?</a:t>
            </a: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What has changed in the last few years?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Preliminary results from application to process control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1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(nearly) All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Given: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Predictive function with parameters</a:t>
            </a:r>
          </a:p>
          <a:p>
            <a:r>
              <a:rPr lang="en-US" dirty="0" smtClean="0"/>
              <a:t>Error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Minimize      by tuning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18" y="2373371"/>
            <a:ext cx="317500" cy="292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50" y="2914123"/>
            <a:ext cx="1219200" cy="419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94" y="3487651"/>
            <a:ext cx="1892300" cy="419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85" y="4681614"/>
            <a:ext cx="2667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87" y="4681614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6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Error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3403026"/>
            <a:ext cx="3733800" cy="495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2180753"/>
            <a:ext cx="5232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3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701291-3b9f3d94-b384-11e7-8ee1-70fb1e7deb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75" y="51206"/>
            <a:ext cx="4333875" cy="2905125"/>
          </a:xfrm>
          <a:prstGeom prst="rect">
            <a:avLst/>
          </a:prstGeom>
        </p:spPr>
      </p:pic>
      <p:pic>
        <p:nvPicPr>
          <p:cNvPr id="6" name="Picture 5" descr="alphago-977x5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35" y="2956332"/>
            <a:ext cx="6930781" cy="39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9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Error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4914093"/>
            <a:ext cx="4394200" cy="495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3403026"/>
            <a:ext cx="3733800" cy="495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2180753"/>
            <a:ext cx="5232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5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Error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4914093"/>
            <a:ext cx="4394200" cy="4953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6046824"/>
            <a:ext cx="5499100" cy="749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3403026"/>
            <a:ext cx="3733800" cy="4953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6" y="2180753"/>
            <a:ext cx="5232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r>
              <a:rPr lang="en-US" dirty="0" smtClean="0"/>
              <a:t>Mathematically, what is RL?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makes RL hard?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has changed in the last few years?</a:t>
            </a:r>
          </a:p>
          <a:p>
            <a:endParaRPr lang="en-US" dirty="0"/>
          </a:p>
          <a:p>
            <a:r>
              <a:rPr lang="en-US" dirty="0" smtClean="0"/>
              <a:t>Results from </a:t>
            </a:r>
            <a:r>
              <a:rPr lang="en-US" dirty="0" smtClean="0"/>
              <a:t>application to process </a:t>
            </a:r>
            <a:r>
              <a:rPr lang="en-US" dirty="0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3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252"/>
            <a:ext cx="8229600" cy="5521911"/>
          </a:xfrm>
        </p:spPr>
        <p:txBody>
          <a:bodyPr>
            <a:normAutofit/>
          </a:bodyPr>
          <a:lstStyle/>
          <a:p>
            <a:r>
              <a:rPr lang="en-US" dirty="0" smtClean="0"/>
              <a:t>Mathematically, what is RL?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makes RL hard?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has changed in the last few years?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Results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from application to process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control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3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Decision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" y="1738671"/>
            <a:ext cx="3438074" cy="431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3030">
            <a:off x="2972950" y="2841233"/>
            <a:ext cx="1778000" cy="495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235199" y="2074848"/>
            <a:ext cx="520374" cy="72934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39870">
            <a:off x="3729993" y="2802797"/>
            <a:ext cx="863600" cy="469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3624973" y="2087422"/>
            <a:ext cx="520374" cy="72934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st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68" y="2707295"/>
            <a:ext cx="3258007" cy="41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8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Decision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" y="1738671"/>
            <a:ext cx="3438074" cy="431216"/>
          </a:xfrm>
          <a:prstGeom prst="rect">
            <a:avLst/>
          </a:prstGeom>
        </p:spPr>
      </p:pic>
      <p:pic>
        <p:nvPicPr>
          <p:cNvPr id="13" name="Picture 12" descr="cst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68" y="2707295"/>
            <a:ext cx="3258007" cy="41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11538</TotalTime>
  <Words>919</Words>
  <Application>Microsoft Macintosh PowerPoint</Application>
  <PresentationFormat>On-screen Show (4:3)</PresentationFormat>
  <Paragraphs>235</Paragraphs>
  <Slides>51</Slides>
  <Notes>11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Reinforcement Learning: Process Control Through Experience Gavin Taylor, USNA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Markov Decision Processes</vt:lpstr>
      <vt:lpstr>Markov Decision Processes</vt:lpstr>
      <vt:lpstr>Markov Decision Processes</vt:lpstr>
      <vt:lpstr>Markov Decision Processes</vt:lpstr>
      <vt:lpstr>PowerPoint Presentation</vt:lpstr>
      <vt:lpstr>Markov Decision Processes</vt:lpstr>
      <vt:lpstr>Policy Improvement</vt:lpstr>
      <vt:lpstr>Policy Improvement</vt:lpstr>
      <vt:lpstr>Policy Improvement</vt:lpstr>
      <vt:lpstr>PowerPoint Presentation</vt:lpstr>
      <vt:lpstr>PowerPoint Presentation</vt:lpstr>
      <vt:lpstr>Policy Improvement</vt:lpstr>
      <vt:lpstr>PowerPoint Presentation</vt:lpstr>
      <vt:lpstr>PowerPoint Presentation</vt:lpstr>
      <vt:lpstr>PowerPoint Presentation</vt:lpstr>
      <vt:lpstr>In comparison, RL…</vt:lpstr>
      <vt:lpstr>In comparison, RL…</vt:lpstr>
      <vt:lpstr>In comparison, RL…</vt:lpstr>
      <vt:lpstr>In comparison, RL…</vt:lpstr>
      <vt:lpstr>In comparison, RL…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 Statistics</vt:lpstr>
      <vt:lpstr>Average squared, scaled distance to setpoint, first 20 timesteps</vt:lpstr>
      <vt:lpstr>PowerPoint Presentation</vt:lpstr>
      <vt:lpstr>PowerPoint Presentation</vt:lpstr>
      <vt:lpstr>Can we train a model to target an arbitrary setpoint?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(nearly) All Machine Learning</vt:lpstr>
      <vt:lpstr>Bellman Error</vt:lpstr>
      <vt:lpstr>Bellman Error</vt:lpstr>
      <vt:lpstr>Bellman Error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Gavin Taylor, USNA</dc:title>
  <dc:creator>Gavin</dc:creator>
  <cp:lastModifiedBy>Gavin</cp:lastModifiedBy>
  <cp:revision>62</cp:revision>
  <dcterms:created xsi:type="dcterms:W3CDTF">2018-05-09T12:30:19Z</dcterms:created>
  <dcterms:modified xsi:type="dcterms:W3CDTF">2019-07-15T17:53:44Z</dcterms:modified>
</cp:coreProperties>
</file>